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2461FE-DDA5-410D-89A6-4784455932B5}" type="datetimeFigureOut">
              <a:rPr lang="en-US" smtClean="0"/>
              <a:t>10-Oct-19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527EEC-B3B7-442D-B088-E74AF6316EFB}" type="slidenum">
              <a:rPr lang="en-US" smtClean="0"/>
              <a:t>‹#›</a:t>
            </a:fld>
            <a:endParaRPr lang="en-US"/>
          </a:p>
        </p:txBody>
      </p:sp>
    </p:spTree>
    <p:extLst>
      <p:ext uri="{BB962C8B-B14F-4D97-AF65-F5344CB8AC3E}">
        <p14:creationId xmlns:p14="http://schemas.microsoft.com/office/powerpoint/2010/main" val="873881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2461FE-DDA5-410D-89A6-4784455932B5}" type="datetimeFigureOut">
              <a:rPr lang="en-US" smtClean="0"/>
              <a:t>10-Oct-19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527EEC-B3B7-442D-B088-E74AF6316EFB}" type="slidenum">
              <a:rPr lang="en-US" smtClean="0"/>
              <a:t>‹#›</a:t>
            </a:fld>
            <a:endParaRPr lang="en-US"/>
          </a:p>
        </p:txBody>
      </p:sp>
    </p:spTree>
    <p:extLst>
      <p:ext uri="{BB962C8B-B14F-4D97-AF65-F5344CB8AC3E}">
        <p14:creationId xmlns:p14="http://schemas.microsoft.com/office/powerpoint/2010/main" val="3201348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2461FE-DDA5-410D-89A6-4784455932B5}" type="datetimeFigureOut">
              <a:rPr lang="en-US" smtClean="0"/>
              <a:t>10-Oct-19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527EEC-B3B7-442D-B088-E74AF6316EFB}" type="slidenum">
              <a:rPr lang="en-US" smtClean="0"/>
              <a:t>‹#›</a:t>
            </a:fld>
            <a:endParaRPr lang="en-US"/>
          </a:p>
        </p:txBody>
      </p:sp>
    </p:spTree>
    <p:extLst>
      <p:ext uri="{BB962C8B-B14F-4D97-AF65-F5344CB8AC3E}">
        <p14:creationId xmlns:p14="http://schemas.microsoft.com/office/powerpoint/2010/main" val="414950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2461FE-DDA5-410D-89A6-4784455932B5}" type="datetimeFigureOut">
              <a:rPr lang="en-US" smtClean="0"/>
              <a:t>10-Oct-19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527EEC-B3B7-442D-B088-E74AF6316EFB}" type="slidenum">
              <a:rPr lang="en-US" smtClean="0"/>
              <a:t>‹#›</a:t>
            </a:fld>
            <a:endParaRPr lang="en-US"/>
          </a:p>
        </p:txBody>
      </p:sp>
    </p:spTree>
    <p:extLst>
      <p:ext uri="{BB962C8B-B14F-4D97-AF65-F5344CB8AC3E}">
        <p14:creationId xmlns:p14="http://schemas.microsoft.com/office/powerpoint/2010/main" val="2568140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32461FE-DDA5-410D-89A6-4784455932B5}" type="datetimeFigureOut">
              <a:rPr lang="en-US" smtClean="0"/>
              <a:t>10-Oct-19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527EEC-B3B7-442D-B088-E74AF6316EFB}" type="slidenum">
              <a:rPr lang="en-US" smtClean="0"/>
              <a:t>‹#›</a:t>
            </a:fld>
            <a:endParaRPr lang="en-US"/>
          </a:p>
        </p:txBody>
      </p:sp>
    </p:spTree>
    <p:extLst>
      <p:ext uri="{BB962C8B-B14F-4D97-AF65-F5344CB8AC3E}">
        <p14:creationId xmlns:p14="http://schemas.microsoft.com/office/powerpoint/2010/main" val="3384374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2461FE-DDA5-410D-89A6-4784455932B5}" type="datetimeFigureOut">
              <a:rPr lang="en-US" smtClean="0"/>
              <a:t>10-Oct-19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527EEC-B3B7-442D-B088-E74AF6316EFB}" type="slidenum">
              <a:rPr lang="en-US" smtClean="0"/>
              <a:t>‹#›</a:t>
            </a:fld>
            <a:endParaRPr lang="en-US"/>
          </a:p>
        </p:txBody>
      </p:sp>
    </p:spTree>
    <p:extLst>
      <p:ext uri="{BB962C8B-B14F-4D97-AF65-F5344CB8AC3E}">
        <p14:creationId xmlns:p14="http://schemas.microsoft.com/office/powerpoint/2010/main" val="2104277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2461FE-DDA5-410D-89A6-4784455932B5}" type="datetimeFigureOut">
              <a:rPr lang="en-US" smtClean="0"/>
              <a:t>10-Oct-19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527EEC-B3B7-442D-B088-E74AF6316EFB}" type="slidenum">
              <a:rPr lang="en-US" smtClean="0"/>
              <a:t>‹#›</a:t>
            </a:fld>
            <a:endParaRPr lang="en-US"/>
          </a:p>
        </p:txBody>
      </p:sp>
    </p:spTree>
    <p:extLst>
      <p:ext uri="{BB962C8B-B14F-4D97-AF65-F5344CB8AC3E}">
        <p14:creationId xmlns:p14="http://schemas.microsoft.com/office/powerpoint/2010/main" val="3175248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2461FE-DDA5-410D-89A6-4784455932B5}" type="datetimeFigureOut">
              <a:rPr lang="en-US" smtClean="0"/>
              <a:t>10-Oct-19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527EEC-B3B7-442D-B088-E74AF6316EFB}" type="slidenum">
              <a:rPr lang="en-US" smtClean="0"/>
              <a:t>‹#›</a:t>
            </a:fld>
            <a:endParaRPr lang="en-US"/>
          </a:p>
        </p:txBody>
      </p:sp>
    </p:spTree>
    <p:extLst>
      <p:ext uri="{BB962C8B-B14F-4D97-AF65-F5344CB8AC3E}">
        <p14:creationId xmlns:p14="http://schemas.microsoft.com/office/powerpoint/2010/main" val="374719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2461FE-DDA5-410D-89A6-4784455932B5}" type="datetimeFigureOut">
              <a:rPr lang="en-US" smtClean="0"/>
              <a:t>10-Oct-19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527EEC-B3B7-442D-B088-E74AF6316EFB}" type="slidenum">
              <a:rPr lang="en-US" smtClean="0"/>
              <a:t>‹#›</a:t>
            </a:fld>
            <a:endParaRPr lang="en-US"/>
          </a:p>
        </p:txBody>
      </p:sp>
    </p:spTree>
    <p:extLst>
      <p:ext uri="{BB962C8B-B14F-4D97-AF65-F5344CB8AC3E}">
        <p14:creationId xmlns:p14="http://schemas.microsoft.com/office/powerpoint/2010/main" val="2580791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2461FE-DDA5-410D-89A6-4784455932B5}" type="datetimeFigureOut">
              <a:rPr lang="en-US" smtClean="0"/>
              <a:t>10-Oct-19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527EEC-B3B7-442D-B088-E74AF6316EFB}" type="slidenum">
              <a:rPr lang="en-US" smtClean="0"/>
              <a:t>‹#›</a:t>
            </a:fld>
            <a:endParaRPr lang="en-US"/>
          </a:p>
        </p:txBody>
      </p:sp>
    </p:spTree>
    <p:extLst>
      <p:ext uri="{BB962C8B-B14F-4D97-AF65-F5344CB8AC3E}">
        <p14:creationId xmlns:p14="http://schemas.microsoft.com/office/powerpoint/2010/main" val="3103423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2461FE-DDA5-410D-89A6-4784455932B5}" type="datetimeFigureOut">
              <a:rPr lang="en-US" smtClean="0"/>
              <a:t>10-Oct-19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527EEC-B3B7-442D-B088-E74AF6316EFB}" type="slidenum">
              <a:rPr lang="en-US" smtClean="0"/>
              <a:t>‹#›</a:t>
            </a:fld>
            <a:endParaRPr lang="en-US"/>
          </a:p>
        </p:txBody>
      </p:sp>
    </p:spTree>
    <p:extLst>
      <p:ext uri="{BB962C8B-B14F-4D97-AF65-F5344CB8AC3E}">
        <p14:creationId xmlns:p14="http://schemas.microsoft.com/office/powerpoint/2010/main" val="339054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2461FE-DDA5-410D-89A6-4784455932B5}" type="datetimeFigureOut">
              <a:rPr lang="en-US" smtClean="0"/>
              <a:t>10-Oct-19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527EEC-B3B7-442D-B088-E74AF6316EFB}" type="slidenum">
              <a:rPr lang="en-US" smtClean="0"/>
              <a:t>‹#›</a:t>
            </a:fld>
            <a:endParaRPr lang="en-US"/>
          </a:p>
        </p:txBody>
      </p:sp>
    </p:spTree>
    <p:extLst>
      <p:ext uri="{BB962C8B-B14F-4D97-AF65-F5344CB8AC3E}">
        <p14:creationId xmlns:p14="http://schemas.microsoft.com/office/powerpoint/2010/main" val="376044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839785" y="191045"/>
            <a:ext cx="5157787" cy="823912"/>
          </a:xfrm>
        </p:spPr>
        <p:txBody>
          <a:bodyPr/>
          <a:lstStyle/>
          <a:p>
            <a:r>
              <a:rPr lang="ka-GE" dirty="0" smtClean="0"/>
              <a:t>ოჯახის ექიმი და ექთანი სოფლად</a:t>
            </a:r>
            <a:endParaRPr lang="en-US" dirty="0"/>
          </a:p>
        </p:txBody>
      </p:sp>
      <p:sp>
        <p:nvSpPr>
          <p:cNvPr id="6" name="Content Placeholder 5"/>
          <p:cNvSpPr>
            <a:spLocks noGrp="1"/>
          </p:cNvSpPr>
          <p:nvPr>
            <p:ph sz="half" idx="2"/>
          </p:nvPr>
        </p:nvSpPr>
        <p:spPr>
          <a:xfrm>
            <a:off x="839785" y="1240971"/>
            <a:ext cx="5157787" cy="3684588"/>
          </a:xfrm>
        </p:spPr>
        <p:txBody>
          <a:bodyPr>
            <a:normAutofit/>
          </a:bodyPr>
          <a:lstStyle/>
          <a:p>
            <a:r>
              <a:rPr lang="ka-GE" sz="1800" dirty="0" smtClean="0"/>
              <a:t>1 ოჯახის ექიმზე მოსახლეობა მერყეობს 420-დან 1508-მდე</a:t>
            </a:r>
          </a:p>
          <a:p>
            <a:r>
              <a:rPr lang="ka-GE" sz="1800" dirty="0" smtClean="0"/>
              <a:t>ხელფასი 650 ლარი ექიმის და 455 ლარი ექთნის</a:t>
            </a:r>
          </a:p>
          <a:p>
            <a:r>
              <a:rPr lang="ka-GE" sz="1800" dirty="0" smtClean="0"/>
              <a:t>პროგრამის ბიუჯეტი 19 მილიონი 2018 წელს</a:t>
            </a:r>
          </a:p>
          <a:p>
            <a:r>
              <a:rPr lang="ka-GE" sz="1800" dirty="0" smtClean="0"/>
              <a:t>მოსახლეობა 1.6 მილიონი </a:t>
            </a:r>
            <a:endParaRPr lang="en-US" sz="1800" dirty="0"/>
          </a:p>
        </p:txBody>
      </p:sp>
      <p:sp>
        <p:nvSpPr>
          <p:cNvPr id="7" name="Text Placeholder 6"/>
          <p:cNvSpPr>
            <a:spLocks noGrp="1"/>
          </p:cNvSpPr>
          <p:nvPr>
            <p:ph type="body" sz="quarter" idx="3"/>
          </p:nvPr>
        </p:nvSpPr>
        <p:spPr>
          <a:xfrm>
            <a:off x="6172200" y="213225"/>
            <a:ext cx="5183188" cy="823912"/>
          </a:xfrm>
        </p:spPr>
        <p:txBody>
          <a:bodyPr/>
          <a:lstStyle/>
          <a:p>
            <a:r>
              <a:rPr lang="ka-GE" dirty="0" smtClean="0"/>
              <a:t>ოჯახის ექიმი და ექთანი დიდ ქალაქებში </a:t>
            </a:r>
            <a:endParaRPr lang="en-US" dirty="0"/>
          </a:p>
        </p:txBody>
      </p:sp>
      <p:sp>
        <p:nvSpPr>
          <p:cNvPr id="8" name="Content Placeholder 7"/>
          <p:cNvSpPr>
            <a:spLocks noGrp="1"/>
          </p:cNvSpPr>
          <p:nvPr>
            <p:ph sz="quarter" idx="4"/>
          </p:nvPr>
        </p:nvSpPr>
        <p:spPr>
          <a:xfrm>
            <a:off x="6172200" y="1240971"/>
            <a:ext cx="5183188" cy="3877537"/>
          </a:xfrm>
        </p:spPr>
        <p:txBody>
          <a:bodyPr>
            <a:normAutofit/>
          </a:bodyPr>
          <a:lstStyle/>
          <a:p>
            <a:r>
              <a:rPr lang="ka-GE" sz="1600" dirty="0"/>
              <a:t>1 ოჯახის ექიმზე მოსახლეობა </a:t>
            </a:r>
            <a:r>
              <a:rPr lang="ka-GE" sz="1600" dirty="0" smtClean="0"/>
              <a:t>არის 1336-დან 1624-მდე </a:t>
            </a:r>
          </a:p>
          <a:p>
            <a:r>
              <a:rPr lang="ka-GE" sz="1600" dirty="0" smtClean="0"/>
              <a:t>საშუალო ხელფასი ძალიან მერყევია, დამოკიდებულია სამედიცინო დაწესებულების მენეჯმენტის შიდა პოლიტიკაზე მაგ. 320-დან 500-ლარამდე მერყეობს</a:t>
            </a:r>
          </a:p>
          <a:p>
            <a:r>
              <a:rPr lang="ka-GE" sz="1600" dirty="0" smtClean="0"/>
              <a:t>ასევე მწირი კაპიტაციური დაფინანსების პირობებში ექთნების მობილიზებაც ვერ ხერხდება და ხშირად სამუშაოს მოცულობა გადადის მხოლოდ ექიმზე</a:t>
            </a:r>
          </a:p>
          <a:p>
            <a:r>
              <a:rPr lang="ka-GE" sz="1600" dirty="0" smtClean="0"/>
              <a:t>1.93 ერთ სულზე-</a:t>
            </a:r>
            <a:r>
              <a:rPr lang="en-US" sz="1600" dirty="0" smtClean="0"/>
              <a:t>50 </a:t>
            </a:r>
            <a:r>
              <a:rPr lang="ka-GE" sz="1600" dirty="0" smtClean="0"/>
              <a:t>მილიონამდე წელიწადში </a:t>
            </a:r>
          </a:p>
          <a:p>
            <a:r>
              <a:rPr lang="ka-GE" sz="1600" dirty="0" smtClean="0"/>
              <a:t>მოსახლეობა </a:t>
            </a:r>
            <a:r>
              <a:rPr lang="en-US" sz="1600" dirty="0" smtClean="0"/>
              <a:t>1</a:t>
            </a:r>
            <a:r>
              <a:rPr lang="en-US" sz="1600" dirty="0" smtClean="0"/>
              <a:t>.88</a:t>
            </a:r>
            <a:r>
              <a:rPr lang="ka-GE" sz="1600" dirty="0" smtClean="0"/>
              <a:t> მილიონი</a:t>
            </a:r>
          </a:p>
          <a:p>
            <a:endParaRPr lang="en-US" sz="1600" dirty="0"/>
          </a:p>
        </p:txBody>
      </p:sp>
      <p:sp>
        <p:nvSpPr>
          <p:cNvPr id="9" name="TextBox 8"/>
          <p:cNvSpPr txBox="1"/>
          <p:nvPr/>
        </p:nvSpPr>
        <p:spPr>
          <a:xfrm>
            <a:off x="839785" y="4476497"/>
            <a:ext cx="10149840" cy="2031325"/>
          </a:xfrm>
          <a:prstGeom prst="rect">
            <a:avLst/>
          </a:prstGeom>
          <a:noFill/>
        </p:spPr>
        <p:txBody>
          <a:bodyPr wrap="square" rtlCol="0">
            <a:spAutoFit/>
          </a:bodyPr>
          <a:lstStyle/>
          <a:p>
            <a:r>
              <a:rPr lang="ka-GE" sz="1400" dirty="0" smtClean="0"/>
              <a:t>სერვისების მოცულობა: . პროფილაქტიკური აცრებით უზრუნველყოფას;</a:t>
            </a:r>
          </a:p>
          <a:p>
            <a:r>
              <a:rPr lang="ka-GE" sz="1400" dirty="0" smtClean="0"/>
              <a:t>2. </a:t>
            </a:r>
            <a:r>
              <a:rPr lang="ka-GE" sz="1400" dirty="0" smtClean="0"/>
              <a:t>პრევენციულ </a:t>
            </a:r>
            <a:r>
              <a:rPr lang="ka-GE" sz="1400" dirty="0" smtClean="0"/>
              <a:t>ღონისძიებებს, ბავშვებისა და მოზარდების განვითარებაზე მეთვალყურეობას;</a:t>
            </a:r>
          </a:p>
          <a:p>
            <a:r>
              <a:rPr lang="ka-GE" sz="1400" dirty="0" smtClean="0"/>
              <a:t>3. დაავადებათა დიაგნოსტიკას, მართვას და რეფერალს საჭიროების შესაბამისად; </a:t>
            </a:r>
          </a:p>
          <a:p>
            <a:r>
              <a:rPr lang="ka-GE" sz="1400" dirty="0" smtClean="0"/>
              <a:t>4. ლაბორატორიული გამოკვლევებს ექსპრეს დიაგნოსტიკური მეთოდით: </a:t>
            </a:r>
          </a:p>
          <a:p>
            <a:r>
              <a:rPr lang="ka-GE" sz="1400" dirty="0" smtClean="0"/>
              <a:t>5. ფტიზიატრიული, ფსიქიატრიული და ენდოკრინული პაციენტე¬ბის გამოვლენას და რეფერალს სპეციალიზებულ დაწესებულებაში; </a:t>
            </a:r>
          </a:p>
          <a:p>
            <a:r>
              <a:rPr lang="ka-GE" sz="1400" dirty="0" smtClean="0"/>
              <a:t>6. ინკურაბელური და შაქრიანი დიაბეტით დაავადებულთა </a:t>
            </a:r>
            <a:r>
              <a:rPr lang="ka-GE" sz="1200" dirty="0" smtClean="0"/>
              <a:t>მეთვალყურეობას</a:t>
            </a:r>
            <a:r>
              <a:rPr lang="ka-GE" sz="1400" dirty="0" smtClean="0"/>
              <a:t>; </a:t>
            </a:r>
          </a:p>
          <a:p>
            <a:r>
              <a:rPr lang="ka-GE" sz="1400" dirty="0" smtClean="0"/>
              <a:t>7. </a:t>
            </a:r>
            <a:r>
              <a:rPr lang="ka-GE" sz="1400" dirty="0" smtClean="0"/>
              <a:t>სამედიცინო </a:t>
            </a:r>
            <a:r>
              <a:rPr lang="ka-GE" sz="1400" dirty="0" smtClean="0"/>
              <a:t>ცნობებისა და რეცეპტების გაცემას;</a:t>
            </a:r>
          </a:p>
          <a:p>
            <a:r>
              <a:rPr lang="ka-GE" sz="1400" dirty="0" smtClean="0"/>
              <a:t>8. მომსახურებას ბინაზე (საჭიროების შესაბამისად).</a:t>
            </a:r>
          </a:p>
        </p:txBody>
      </p:sp>
    </p:spTree>
    <p:extLst>
      <p:ext uri="{BB962C8B-B14F-4D97-AF65-F5344CB8AC3E}">
        <p14:creationId xmlns:p14="http://schemas.microsoft.com/office/powerpoint/2010/main" val="1168385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3954" y="509451"/>
            <a:ext cx="10332720" cy="5667512"/>
          </a:xfrm>
        </p:spPr>
        <p:txBody>
          <a:bodyPr>
            <a:noAutofit/>
          </a:bodyPr>
          <a:lstStyle/>
          <a:p>
            <a:r>
              <a:rPr lang="ka-GE" sz="1400" dirty="0"/>
              <a:t>ქალაქში პირველადი ჯანდაცვის ექიმებისთვის სოფლის ექიმებთან შედარებით უთანაბრობის აღმოფხვრისთვის ქვემოთ აღწერილი მიდგომით საჭირო დამატებითი რესურსი შეადგენს 2.825.280 ლარს. ეს ციფრი ემყარება შემდეგ გათვლებს: </a:t>
            </a:r>
            <a:endParaRPr lang="en-US" sz="1400" dirty="0"/>
          </a:p>
          <a:p>
            <a:r>
              <a:rPr lang="ka-GE" sz="1400" dirty="0"/>
              <a:t>საყოველთაო ჯანდაცვის პროგრამის ფარგლებში ჩართულია 1,808,158 ბენეფიციარი (ძირითადი პაკეტი-ოჯახის ექიმი), თუ 1 ექიმსა და 1 ექთანზე მიმაგრებული მოსახლეობა 2500-ია და სამედიცინო დაწესებულება ემსახურება სულ მცირე 13000 მოსახლეს-დღევანდელ პროგრამაში დათვლილი კაპიტაციის ფარგლებში ამ ექიმებსა და ექთნებს უნდა ჰქონდეთ ანაზღაურება ექიმისთვის 600 ლარი (დარიცხული) და ექთნისთვის 360 ლარი დარიცხული. </a:t>
            </a:r>
            <a:endParaRPr lang="ka-GE" sz="1400" dirty="0" smtClean="0"/>
          </a:p>
          <a:p>
            <a:r>
              <a:rPr lang="ka-GE" sz="1400" dirty="0" smtClean="0"/>
              <a:t>სელექტიური </a:t>
            </a:r>
            <a:r>
              <a:rPr lang="ka-GE" sz="1400" dirty="0"/>
              <a:t>კონტრაქტირების პირობებში დიდ ქალაქებში, სადაც მოსახლეობის მოცვის მინიმალური ზღურბლი 13000 იქნება- სოფლის ექიმებისა და ექთნების წმინდა შემოსავალთან (რაც შეადგენს შესაბამისად 650 და 455 ლარს) ქალაქის ექიმებისა და ექთნების ხელფასის გათანაბრებისთვის დადგენილებით შეგვიძლია გავაჩინოთ ვალდებულება მიმწოდებლისთვის, რომ ექიმისა და ექთნის დარიცხული ხელფასი არ უნდა იყოს ექიმისთვის 720 ლარი (600 +საშემოსავლო 20%), ხოლო ექთნისთვის 567 ლარი (455+ საშემოსავლო 20%). </a:t>
            </a:r>
            <a:endParaRPr lang="en-US" sz="1400" dirty="0"/>
          </a:p>
          <a:p>
            <a:r>
              <a:rPr lang="ka-GE" sz="1400" dirty="0"/>
              <a:t>1.8 ,მილიონი ბენეფიციარის მომსახურებისთვის (2500 კაცი ერთ გუნდზე) გვჭირდება </a:t>
            </a:r>
            <a:r>
              <a:rPr lang="ka-GE" sz="1400" b="1" dirty="0"/>
              <a:t>723 ექიმი და ამდენივე ექთანი</a:t>
            </a:r>
            <a:r>
              <a:rPr lang="ka-GE" sz="1400" dirty="0"/>
              <a:t>. დამატებითი რესურსი ხელფასის გათანაბრებისთვის 12 თვეზე შეადგენს        </a:t>
            </a:r>
            <a:r>
              <a:rPr lang="ka-GE" sz="1400" b="1" dirty="0"/>
              <a:t>2,838,084.80 ლარს.</a:t>
            </a:r>
            <a:r>
              <a:rPr lang="ka-GE" sz="1400" dirty="0"/>
              <a:t> ამას თუ ისევ კაპიტაციურ ანაზღაურებაში გადავიყვანთ გამოდის დამატებით 1 სულზე თვეში 0.13 თეთრი (ძირითადი პაკეტის ფარგლებში). გასათვალისწინებელია, რომ ეს პრაქტიკულად საშემოსავლო გადასახადის ხარჯზე ხდება. დღეს რომ ბენეფიციარები დიდ ქალაქებში ოპტიმალურად იყვნენ გადანაწილებული და არ გვქონდეს უბნები, სადაც მიმაგრებული მოსახლეობა 500-ზე ნაკლებია (ასეთი ადგილი თბილისში არის 20), 1000-ზე ნაკლებია- ასეთია 15, 5000-ზე ნაკლებია- 35 დაწესებულებაში- რესურსის კონსოლიდაციით მარტივად მოხერხდებოდა ექიმებისა და ექთნებისთვის სათანადო ანაზღაურების უზრუნველყოფა, რაც გათვალისწინებული იყო საწყის გათვლებში (დეტალები არის ფაილში „საყოველთაო ჯანდაცვა გეგმური ამბულატორია“). </a:t>
            </a:r>
            <a:endParaRPr lang="en-US" sz="1400" dirty="0"/>
          </a:p>
          <a:p>
            <a:r>
              <a:rPr lang="ka-GE" sz="1400" dirty="0"/>
              <a:t>თუ დიფერენცირებულად მივუდგებით, იმის გათვალისწინებით, რომ რაიონულ ცენტრებში მოსახლეობა მცირეა ყველა დაწესებულება ვერ მიაღწევს რენტაბელობის 13000 ზღურბლს და ექიმი/მოსახლეობის თანაბარდობას 1: 2000-ზე გავაკეთებთ ამ შემთხვევაში საჭირო თანხის ოდენობა </a:t>
            </a:r>
            <a:r>
              <a:rPr lang="ka-GE" sz="1400" b="1" dirty="0"/>
              <a:t>3 მილიონამდე იზრდება.</a:t>
            </a:r>
            <a:r>
              <a:rPr lang="ka-GE" sz="1400" dirty="0"/>
              <a:t> </a:t>
            </a:r>
            <a:endParaRPr lang="en-US" sz="1400" dirty="0"/>
          </a:p>
          <a:p>
            <a:pPr marL="0" indent="0">
              <a:buNone/>
            </a:pPr>
            <a:endParaRPr lang="en-US" sz="1000" dirty="0"/>
          </a:p>
        </p:txBody>
      </p:sp>
    </p:spTree>
    <p:extLst>
      <p:ext uri="{BB962C8B-B14F-4D97-AF65-F5344CB8AC3E}">
        <p14:creationId xmlns:p14="http://schemas.microsoft.com/office/powerpoint/2010/main" val="1183415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330</Words>
  <Application>Microsoft Office PowerPoint</Application>
  <PresentationFormat>Widescreen</PresentationFormat>
  <Paragraphs>24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Sylfaen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Tamar Gabunia</dc:creator>
  <cp:lastModifiedBy>Tamar Gabunia</cp:lastModifiedBy>
  <cp:revision>6</cp:revision>
  <dcterms:created xsi:type="dcterms:W3CDTF">2019-10-04T09:57:48Z</dcterms:created>
  <dcterms:modified xsi:type="dcterms:W3CDTF">2019-10-10T11:11:55Z</dcterms:modified>
</cp:coreProperties>
</file>